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2" r:id="rId2"/>
    <p:sldId id="256" r:id="rId3"/>
    <p:sldId id="280" r:id="rId4"/>
    <p:sldId id="281" r:id="rId5"/>
    <p:sldId id="272" r:id="rId6"/>
    <p:sldId id="273" r:id="rId7"/>
    <p:sldId id="313" r:id="rId8"/>
    <p:sldId id="277" r:id="rId9"/>
    <p:sldId id="263" r:id="rId10"/>
    <p:sldId id="314" r:id="rId11"/>
    <p:sldId id="282" r:id="rId12"/>
    <p:sldId id="266" r:id="rId13"/>
    <p:sldId id="279" r:id="rId14"/>
    <p:sldId id="267" r:id="rId15"/>
    <p:sldId id="260" r:id="rId16"/>
    <p:sldId id="261" r:id="rId17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58B6E7"/>
    <a:srgbClr val="0C4A8B"/>
    <a:srgbClr val="2086D6"/>
    <a:srgbClr val="0077BD"/>
    <a:srgbClr val="75A1C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édio 3 - 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70" y="-8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6BF3EA-6B03-409C-8828-5C434F1B5511}" type="datetimeFigureOut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EF6008-6D15-4A26-B85F-2CC30C9C6DF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874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AB5A5-A922-4597-AFDF-E661B6F8DDCF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6F374-7265-4550-BCE2-6EA22A0FD6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24073-B9F4-4829-A90F-5C84447D2CA8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FF1E8-EF58-40BD-A9C6-7610C573DB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8A5AA-2B16-4255-96B1-F3053F4694CF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FA482-7418-4AEC-9426-558D75FE22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spcAft>
                <a:spcPts val="1200"/>
              </a:spcAft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43038-5A7B-4E78-AC77-090F63FB0A2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C7FE-FEBF-4064-BA64-8EE83354D873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82520-3AA1-4E5E-95EA-15440B514E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7E936-FA8E-47BF-A968-B60F56778AF8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39DC3-5AD9-4DFF-B3C9-C9ECAEA22E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51CFC7-61A5-4DAA-948E-52998FD58CFE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83A5C-CECD-433C-82CA-6888AB9400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34F4-39ED-448B-B41E-2BD9907726A5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63132-290B-4E41-B276-7E056AA673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E5098-7FEB-4814-B983-7F41E1673B44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59DFF-11CA-4FD5-9550-2E4CA3CDE0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1332-CEB2-4D48-BF8D-4310926E7F91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483A-6668-4E4E-BE7F-5BC42AAF82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EB2A1-D642-4FB0-BC1C-F0D12F7EB238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EE610-C47E-4F5A-8F1C-057610F35A2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820738" y="44450"/>
            <a:ext cx="8229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4954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57B82E4-9A92-4F31-A372-FB4E13DC8BC0}" type="datetime1">
              <a:rPr lang="pt-BR"/>
              <a:pPr>
                <a:defRPr/>
              </a:pPr>
              <a:t>10/10/2013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AD3266-5089-4A53-BDC0-F5B0468D11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 l="50000" b="2039"/>
          <a:stretch>
            <a:fillRect/>
          </a:stretch>
        </p:blipFill>
        <p:spPr bwMode="auto">
          <a:xfrm>
            <a:off x="0" y="0"/>
            <a:ext cx="3238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m 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16" y="6411201"/>
            <a:ext cx="469786" cy="3659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8B6E7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58B6E7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58B6E7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58B6E7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rgbClr val="58B6E7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>
          <a:solidFill>
            <a:srgbClr val="58B6E7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>
          <a:solidFill>
            <a:srgbClr val="58B6E7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>
          <a:solidFill>
            <a:srgbClr val="58B6E7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>
          <a:solidFill>
            <a:srgbClr val="58B6E7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58B6E7"/>
        </a:buClr>
        <a:buFont typeface="Calibri" pitchFamily="34" charset="0"/>
        <a:buChar char="&gt;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heiirc.org/companies-and-investors/pilot-programme-business-networ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irc.org/companies-and-investors/pilot-programme-investor-networ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inkedin.com/groups?gid=5040219&amp;trk=myg_ugrp_ovr" TargetMode="External"/><Relationship Id="rId3" Type="http://schemas.openxmlformats.org/officeDocument/2006/relationships/hyperlink" Target="mailto:borge@bndes.gov.br" TargetMode="Externa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://www.theiirc.org/" TargetMode="External"/><Relationship Id="rId4" Type="http://schemas.openxmlformats.org/officeDocument/2006/relationships/hyperlink" Target="https://www.facebook.com/RelatoIntegradoBrasil?fref=t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irc.org/wp-content/uploads/2013/06/Consultation-Draft-of-the-InternationalIRFramework-Portuguese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iirc.org/wp-content/uploads/2013/06/Consultation-Draft-of-the-InternationalIRFramework-Portuguese.pdf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iirc.org/wp-content/uploads/2013/06/Consultation-Draft-of-the-InternationalIRFramework-Portuguese.pdf" TargetMode="Externa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3" cstate="print"/>
          <a:srcRect l="50000" b="2039"/>
          <a:stretch>
            <a:fillRect/>
          </a:stretch>
        </p:blipFill>
        <p:spPr bwMode="auto">
          <a:xfrm>
            <a:off x="0" y="0"/>
            <a:ext cx="118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454472" y="2565648"/>
            <a:ext cx="7366000" cy="1871464"/>
          </a:xfrm>
          <a:prstGeom prst="rect">
            <a:avLst/>
          </a:prstGeom>
        </p:spPr>
        <p:txBody>
          <a:bodyPr>
            <a:normAutofit fontScale="3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13500" dirty="0">
                <a:solidFill>
                  <a:srgbClr val="58B6E7"/>
                </a:solidFill>
              </a:rPr>
              <a:t>Apresentação Institucional – Relato Integrado</a:t>
            </a:r>
          </a:p>
          <a:p>
            <a:pPr algn="ctr" fontAlgn="auto">
              <a:spcAft>
                <a:spcPts val="0"/>
              </a:spcAft>
              <a:defRPr/>
            </a:pPr>
            <a:endParaRPr lang="pt-BR" sz="4000" dirty="0">
              <a:solidFill>
                <a:srgbClr val="58B6E7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endParaRPr lang="pt-BR" sz="10700" dirty="0">
              <a:solidFill>
                <a:srgbClr val="FF0000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914997" y="6015038"/>
            <a:ext cx="4105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dirty="0" smtClean="0">
                <a:solidFill>
                  <a:srgbClr val="58B6E7"/>
                </a:solidFill>
              </a:rPr>
              <a:t>Outubro de 2013</a:t>
            </a:r>
            <a:endParaRPr lang="pt-BR" dirty="0">
              <a:solidFill>
                <a:srgbClr val="58B6E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Empresas</a:t>
            </a:r>
          </a:p>
        </p:txBody>
      </p:sp>
      <p:pic>
        <p:nvPicPr>
          <p:cNvPr id="23634" name="Picture 2" descr="http://www.infoescola.com/wp-content/uploads/2011/02/bandeira-do-bras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5157242"/>
            <a:ext cx="14541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459788" y="6376988"/>
            <a:ext cx="57626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9DD469C-BD38-4067-8BAF-4A14E69D08F3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3491880" y="6522204"/>
            <a:ext cx="7200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100" dirty="0">
                <a:hlinkClick r:id="rId4"/>
              </a:rPr>
              <a:t>http://www.theiirc.org/companies-and-investors/pilot-programme-business-network/</a:t>
            </a:r>
            <a:endParaRPr lang="pt-BR" sz="1500" dirty="0"/>
          </a:p>
        </p:txBody>
      </p:sp>
      <p:sp>
        <p:nvSpPr>
          <p:cNvPr id="11" name="Retângulo 2"/>
          <p:cNvSpPr>
            <a:spLocks noChangeArrowheads="1"/>
          </p:cNvSpPr>
          <p:nvPr/>
        </p:nvSpPr>
        <p:spPr bwMode="auto">
          <a:xfrm>
            <a:off x="3563888" y="6381328"/>
            <a:ext cx="2592288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100" dirty="0" smtClean="0">
                <a:solidFill>
                  <a:schemeClr val="dk1"/>
                </a:solidFill>
                <a:latin typeface="+mn-lt"/>
                <a:cs typeface="+mn-cs"/>
              </a:rPr>
              <a:t>Link com a </a:t>
            </a:r>
            <a:r>
              <a:rPr lang="en-GB" sz="1100" dirty="0" err="1" smtClean="0">
                <a:solidFill>
                  <a:schemeClr val="dk1"/>
                </a:solidFill>
                <a:latin typeface="+mn-lt"/>
                <a:cs typeface="+mn-cs"/>
              </a:rPr>
              <a:t>relação</a:t>
            </a:r>
            <a:r>
              <a:rPr lang="en-GB" sz="1100" dirty="0" smtClean="0">
                <a:solidFill>
                  <a:schemeClr val="dk1"/>
                </a:solidFill>
                <a:latin typeface="+mn-lt"/>
                <a:cs typeface="+mn-cs"/>
              </a:rPr>
              <a:t> da </a:t>
            </a:r>
            <a:r>
              <a:rPr lang="en-GB" sz="1100" dirty="0" err="1" smtClean="0">
                <a:solidFill>
                  <a:schemeClr val="dk1"/>
                </a:solidFill>
                <a:latin typeface="+mn-lt"/>
                <a:cs typeface="+mn-cs"/>
              </a:rPr>
              <a:t>rede</a:t>
            </a:r>
            <a:r>
              <a:rPr lang="en-GB" sz="1100" dirty="0" smtClean="0">
                <a:solidFill>
                  <a:schemeClr val="dk1"/>
                </a:solidFill>
                <a:latin typeface="+mn-lt"/>
                <a:cs typeface="+mn-cs"/>
              </a:rPr>
              <a:t> de </a:t>
            </a:r>
            <a:r>
              <a:rPr lang="en-GB" sz="1100" dirty="0" err="1" smtClean="0"/>
              <a:t>empresas</a:t>
            </a:r>
            <a:endParaRPr lang="en-GB" sz="2800" dirty="0">
              <a:solidFill>
                <a:schemeClr val="dk1"/>
              </a:solidFill>
              <a:latin typeface="+mn-lt"/>
              <a:cs typeface="+mn-cs"/>
            </a:endParaRPr>
          </a:p>
        </p:txBody>
      </p:sp>
      <p:sp>
        <p:nvSpPr>
          <p:cNvPr id="13" name="Chave direita 12"/>
          <p:cNvSpPr/>
          <p:nvPr/>
        </p:nvSpPr>
        <p:spPr>
          <a:xfrm flipH="1">
            <a:off x="3563938" y="810980"/>
            <a:ext cx="360362" cy="4139480"/>
          </a:xfrm>
          <a:prstGeom prst="rightBrace">
            <a:avLst>
              <a:gd name="adj1" fmla="val 8333"/>
              <a:gd name="adj2" fmla="val 8883"/>
            </a:avLst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45711"/>
              </p:ext>
            </p:extLst>
          </p:nvPr>
        </p:nvGraphicFramePr>
        <p:xfrm>
          <a:off x="4068763" y="836712"/>
          <a:ext cx="4608512" cy="4098611"/>
        </p:xfrm>
        <a:graphic>
          <a:graphicData uri="http://schemas.openxmlformats.org/drawingml/2006/table">
            <a:tbl>
              <a:tblPr/>
              <a:tblGrid>
                <a:gridCol w="2289175"/>
                <a:gridCol w="2319337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Empresa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Setor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BNDES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Bancos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Itaú Unibanco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Bancos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AES Brasil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Energia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Petrobras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Óleo e Gás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Via Gutenberg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Serviços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CPFL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Energia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Votorantim Industrial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Indústria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CCR S.A</a:t>
                      </a:r>
                      <a:endParaRPr kumimoji="0" lang="pt-BR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Transportes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Grupo Segurador BB e Mapfre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Seguro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Natura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Varejo</a:t>
                      </a:r>
                      <a:endParaRPr kumimoji="0" lang="pt-B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6666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96461"/>
              </p:ext>
            </p:extLst>
          </p:nvPr>
        </p:nvGraphicFramePr>
        <p:xfrm>
          <a:off x="529258" y="188640"/>
          <a:ext cx="2952750" cy="6185535"/>
        </p:xfrm>
        <a:graphic>
          <a:graphicData uri="http://schemas.openxmlformats.org/drawingml/2006/table">
            <a:tbl>
              <a:tblPr/>
              <a:tblGrid>
                <a:gridCol w="1427162"/>
                <a:gridCol w="1525588"/>
              </a:tblGrid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País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B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Nº de Empresas Participantes</a:t>
                      </a:r>
                    </a:p>
                  </a:txBody>
                  <a:tcPr marL="7620" marR="7620" marT="7620" marB="0" anchor="ctr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8B6E7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Reino Unido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Holanda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12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Brasil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10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Itália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8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Espanha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África do Sul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Alemanha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6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Japão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Austrália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Rússia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4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Canadá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Coréia do Sul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India</a:t>
                      </a:r>
                      <a:endParaRPr kumimoji="0" lang="pt-B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2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Dinamarca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Nova Zelândia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Bélgica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Cingapura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China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Sri Lanka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Chile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Suíça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Suécia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Turquia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França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1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99</a:t>
                      </a:r>
                    </a:p>
                  </a:txBody>
                  <a:tcPr marL="7620" marR="7620" marT="762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Rede de Investidores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896406"/>
              </p:ext>
            </p:extLst>
          </p:nvPr>
        </p:nvGraphicFramePr>
        <p:xfrm>
          <a:off x="1043608" y="1021240"/>
          <a:ext cx="3888730" cy="4928040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634529"/>
                <a:gridCol w="2254201"/>
              </a:tblGrid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 smtClean="0">
                          <a:effectLst/>
                        </a:rPr>
                        <a:t>Países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58B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Nº de Instituições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58B6E7"/>
                    </a:solidFill>
                  </a:tcPr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Reino Unido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</a:rPr>
                        <a:t>Austrália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EUA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Holanda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França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</a:rPr>
                        <a:t>Alemanha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Japão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África do Sul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</a:rPr>
                        <a:t>Cingapura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Suécia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 smtClean="0">
                          <a:effectLst/>
                        </a:rPr>
                        <a:t>Suíça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Noruega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União Européia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285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Total Geral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 smtClean="0">
                          <a:effectLst/>
                        </a:rPr>
                        <a:t>36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Espaço Reservado para Número de Slide 4"/>
          <p:cNvSpPr txBox="1">
            <a:spLocks noGrp="1"/>
          </p:cNvSpPr>
          <p:nvPr/>
        </p:nvSpPr>
        <p:spPr>
          <a:xfrm>
            <a:off x="8459788" y="6376988"/>
            <a:ext cx="57626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C9F1C5D-8A40-4D88-885C-2724E796F7FE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Retângulo 6"/>
          <p:cNvSpPr>
            <a:spLocks noChangeArrowheads="1"/>
          </p:cNvSpPr>
          <p:nvPr/>
        </p:nvSpPr>
        <p:spPr bwMode="auto">
          <a:xfrm>
            <a:off x="1259632" y="6450196"/>
            <a:ext cx="7200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t-BR" sz="1100" dirty="0" smtClean="0">
                <a:hlinkClick r:id="rId3"/>
              </a:rPr>
              <a:t>http://www.theiirc.org/companies-and-investors/pilot-programme-investor-network/</a:t>
            </a:r>
            <a:endParaRPr lang="pt-BR" sz="1100" dirty="0" smtClean="0"/>
          </a:p>
          <a:p>
            <a:endParaRPr lang="pt-BR" sz="1500" dirty="0"/>
          </a:p>
        </p:txBody>
      </p:sp>
      <p:sp>
        <p:nvSpPr>
          <p:cNvPr id="7" name="Retângulo 2"/>
          <p:cNvSpPr>
            <a:spLocks noChangeArrowheads="1"/>
          </p:cNvSpPr>
          <p:nvPr/>
        </p:nvSpPr>
        <p:spPr bwMode="auto">
          <a:xfrm>
            <a:off x="1331640" y="6309320"/>
            <a:ext cx="2592288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100" dirty="0" smtClean="0">
                <a:solidFill>
                  <a:schemeClr val="dk1"/>
                </a:solidFill>
                <a:latin typeface="+mn-lt"/>
                <a:cs typeface="+mn-cs"/>
              </a:rPr>
              <a:t>Link com a </a:t>
            </a:r>
            <a:r>
              <a:rPr lang="en-GB" sz="1100" dirty="0" err="1" smtClean="0">
                <a:solidFill>
                  <a:schemeClr val="dk1"/>
                </a:solidFill>
                <a:latin typeface="+mn-lt"/>
                <a:cs typeface="+mn-cs"/>
              </a:rPr>
              <a:t>relação</a:t>
            </a:r>
            <a:r>
              <a:rPr lang="en-GB" sz="1100" dirty="0" smtClean="0">
                <a:solidFill>
                  <a:schemeClr val="dk1"/>
                </a:solidFill>
                <a:latin typeface="+mn-lt"/>
                <a:cs typeface="+mn-cs"/>
              </a:rPr>
              <a:t> da </a:t>
            </a:r>
            <a:r>
              <a:rPr lang="en-GB" sz="1100" dirty="0" err="1" smtClean="0">
                <a:solidFill>
                  <a:schemeClr val="dk1"/>
                </a:solidFill>
                <a:latin typeface="+mn-lt"/>
                <a:cs typeface="+mn-cs"/>
              </a:rPr>
              <a:t>rede</a:t>
            </a:r>
            <a:r>
              <a:rPr lang="en-GB" sz="1100" dirty="0" smtClean="0">
                <a:solidFill>
                  <a:schemeClr val="dk1"/>
                </a:solidFill>
                <a:latin typeface="+mn-lt"/>
                <a:cs typeface="+mn-cs"/>
              </a:rPr>
              <a:t> de </a:t>
            </a:r>
            <a:r>
              <a:rPr lang="en-GB" sz="1100" dirty="0" err="1" smtClean="0">
                <a:solidFill>
                  <a:schemeClr val="dk1"/>
                </a:solidFill>
                <a:latin typeface="+mn-lt"/>
                <a:cs typeface="+mn-cs"/>
              </a:rPr>
              <a:t>investidores</a:t>
            </a:r>
            <a:endParaRPr lang="en-GB" sz="2800" dirty="0">
              <a:solidFill>
                <a:schemeClr val="dk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2"/>
          <p:cNvSpPr>
            <a:spLocks noChangeArrowheads="1"/>
          </p:cNvSpPr>
          <p:nvPr/>
        </p:nvSpPr>
        <p:spPr bwMode="auto">
          <a:xfrm>
            <a:off x="611188" y="3978820"/>
            <a:ext cx="8208962" cy="103435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 err="1"/>
              <a:t>Mais</a:t>
            </a:r>
            <a:r>
              <a:rPr lang="en-GB" sz="2400" dirty="0"/>
              <a:t> </a:t>
            </a:r>
            <a:r>
              <a:rPr lang="en-GB" sz="2400" dirty="0" err="1"/>
              <a:t>informações</a:t>
            </a:r>
            <a:r>
              <a:rPr lang="en-GB" sz="2400" dirty="0"/>
              <a:t> </a:t>
            </a:r>
            <a:r>
              <a:rPr lang="en-GB" sz="2400" dirty="0" err="1"/>
              <a:t>sobre</a:t>
            </a:r>
            <a:r>
              <a:rPr lang="en-GB" sz="2400" dirty="0"/>
              <a:t> o </a:t>
            </a:r>
            <a:r>
              <a:rPr lang="en-GB" sz="2400" dirty="0" err="1"/>
              <a:t>Relato</a:t>
            </a:r>
            <a:r>
              <a:rPr lang="en-GB" sz="2400" dirty="0"/>
              <a:t> </a:t>
            </a:r>
            <a:r>
              <a:rPr lang="en-GB" sz="2400" dirty="0" err="1"/>
              <a:t>Integrado</a:t>
            </a:r>
            <a:r>
              <a:rPr lang="en-GB" sz="2400" dirty="0"/>
              <a:t>:</a:t>
            </a:r>
            <a:br>
              <a:rPr lang="en-GB" sz="2400" dirty="0"/>
            </a:br>
            <a:endParaRPr lang="en-GB" sz="2400" dirty="0"/>
          </a:p>
        </p:txBody>
      </p:sp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820738" y="115888"/>
            <a:ext cx="8229600" cy="792162"/>
          </a:xfrm>
        </p:spPr>
        <p:txBody>
          <a:bodyPr/>
          <a:lstStyle/>
          <a:p>
            <a:pPr eaLnBrk="1" hangingPunct="1"/>
            <a:r>
              <a:rPr lang="pt-BR" dirty="0" smtClean="0"/>
              <a:t>Participe!</a:t>
            </a:r>
          </a:p>
        </p:txBody>
      </p:sp>
      <p:sp>
        <p:nvSpPr>
          <p:cNvPr id="12294" name="Retângulo 2"/>
          <p:cNvSpPr>
            <a:spLocks noChangeArrowheads="1"/>
          </p:cNvSpPr>
          <p:nvPr/>
        </p:nvSpPr>
        <p:spPr bwMode="auto">
          <a:xfrm>
            <a:off x="611188" y="2636912"/>
            <a:ext cx="8208962" cy="11844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/>
              <a:t>Para </a:t>
            </a:r>
            <a:r>
              <a:rPr lang="en-GB" sz="2400" dirty="0" err="1"/>
              <a:t>participar</a:t>
            </a:r>
            <a:r>
              <a:rPr lang="en-GB" sz="2400" dirty="0"/>
              <a:t> </a:t>
            </a:r>
            <a:r>
              <a:rPr lang="en-GB" sz="2400" dirty="0" smtClean="0"/>
              <a:t>do </a:t>
            </a:r>
            <a:r>
              <a:rPr lang="en-GB" sz="2400" dirty="0" err="1" smtClean="0"/>
              <a:t>Projeto-Piloto</a:t>
            </a:r>
            <a:r>
              <a:rPr lang="en-GB" sz="2400" dirty="0" smtClean="0"/>
              <a:t> do </a:t>
            </a:r>
            <a:r>
              <a:rPr lang="en-GB" sz="2400" dirty="0" err="1"/>
              <a:t>Relato</a:t>
            </a:r>
            <a:r>
              <a:rPr lang="en-GB" sz="2400" dirty="0"/>
              <a:t> </a:t>
            </a:r>
            <a:r>
              <a:rPr lang="en-GB" sz="2400" dirty="0" err="1"/>
              <a:t>Integrado</a:t>
            </a:r>
            <a:r>
              <a:rPr lang="en-GB" sz="2400" dirty="0"/>
              <a:t>:</a:t>
            </a:r>
          </a:p>
          <a:p>
            <a:pPr algn="ctr">
              <a:defRPr/>
            </a:pPr>
            <a:r>
              <a:rPr lang="en-GB" sz="2400" b="1" i="1" dirty="0" err="1"/>
              <a:t>Vânia</a:t>
            </a:r>
            <a:r>
              <a:rPr lang="en-GB" sz="2400" b="1" i="1" dirty="0"/>
              <a:t> </a:t>
            </a:r>
            <a:r>
              <a:rPr lang="en-GB" sz="2400" b="1" i="1" dirty="0" err="1" smtClean="0"/>
              <a:t>Borgerth</a:t>
            </a:r>
            <a:r>
              <a:rPr lang="en-GB" sz="2400" b="1" i="1" dirty="0" smtClean="0"/>
              <a:t>: </a:t>
            </a:r>
            <a:r>
              <a:rPr lang="en-GB" sz="2400" dirty="0" smtClean="0">
                <a:hlinkClick r:id="rId3"/>
              </a:rPr>
              <a:t>borge@bndes.gov.br</a:t>
            </a:r>
            <a:endParaRPr lang="en-GB" sz="2400" dirty="0"/>
          </a:p>
        </p:txBody>
      </p:sp>
      <p:sp>
        <p:nvSpPr>
          <p:cNvPr id="25607" name="Retângulo 6"/>
          <p:cNvSpPr>
            <a:spLocks noChangeArrowheads="1"/>
          </p:cNvSpPr>
          <p:nvPr/>
        </p:nvSpPr>
        <p:spPr bwMode="auto">
          <a:xfrm>
            <a:off x="971600" y="5517232"/>
            <a:ext cx="32063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 smtClean="0">
                <a:hlinkClick r:id="rId4"/>
              </a:rPr>
              <a:t>https://www.facebook.com/RelatoIntegradoBrasil?fref=ts</a:t>
            </a:r>
            <a:endParaRPr lang="pt-BR" sz="1000" dirty="0" smtClean="0"/>
          </a:p>
          <a:p>
            <a:endParaRPr lang="pt-BR" sz="1000" dirty="0"/>
          </a:p>
        </p:txBody>
      </p: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459788" y="6376988"/>
            <a:ext cx="57626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06DB14-8B3F-4A3A-925C-E795D5F9D591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tângulo 2"/>
          <p:cNvSpPr>
            <a:spLocks noChangeArrowheads="1"/>
          </p:cNvSpPr>
          <p:nvPr/>
        </p:nvSpPr>
        <p:spPr bwMode="auto">
          <a:xfrm>
            <a:off x="611510" y="1164407"/>
            <a:ext cx="8208962" cy="13284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/>
              <a:t>Para </a:t>
            </a:r>
            <a:r>
              <a:rPr lang="en-GB" sz="2400" dirty="0" err="1"/>
              <a:t>participar</a:t>
            </a:r>
            <a:r>
              <a:rPr lang="en-GB" sz="2400" dirty="0"/>
              <a:t> da </a:t>
            </a:r>
            <a:r>
              <a:rPr lang="en-GB" sz="2400" dirty="0" err="1"/>
              <a:t>Comissão</a:t>
            </a:r>
            <a:r>
              <a:rPr lang="en-GB" sz="2400" dirty="0"/>
              <a:t> </a:t>
            </a:r>
            <a:r>
              <a:rPr lang="en-GB" sz="2400" dirty="0" err="1"/>
              <a:t>Brasileira</a:t>
            </a:r>
            <a:r>
              <a:rPr lang="en-GB" sz="2400" dirty="0"/>
              <a:t> de </a:t>
            </a:r>
            <a:r>
              <a:rPr lang="en-GB" sz="2400" dirty="0" err="1"/>
              <a:t>Acompanhamento</a:t>
            </a:r>
            <a:r>
              <a:rPr lang="en-GB" sz="2400" dirty="0"/>
              <a:t> do </a:t>
            </a:r>
            <a:r>
              <a:rPr lang="en-GB" sz="2400" dirty="0" err="1"/>
              <a:t>Relato</a:t>
            </a:r>
            <a:r>
              <a:rPr lang="en-GB" sz="2400" dirty="0"/>
              <a:t> </a:t>
            </a:r>
            <a:r>
              <a:rPr lang="en-GB" sz="2400" dirty="0" err="1"/>
              <a:t>Integrado</a:t>
            </a:r>
            <a:r>
              <a:rPr lang="en-GB" sz="2400" dirty="0" smtClean="0"/>
              <a:t>: </a:t>
            </a:r>
          </a:p>
          <a:p>
            <a:pPr algn="ctr">
              <a:defRPr/>
            </a:pPr>
            <a:r>
              <a:rPr lang="en-GB" sz="2400" b="1" i="1" dirty="0" smtClean="0"/>
              <a:t>Eduardo Limeira: </a:t>
            </a:r>
            <a:r>
              <a:rPr lang="en-GB" sz="2400" dirty="0" smtClean="0">
                <a:hlinkClick r:id="rId3"/>
              </a:rPr>
              <a:t>elimeira-limeira@uol.com.br</a:t>
            </a:r>
            <a:endParaRPr lang="en-GB" sz="2400" dirty="0">
              <a:hlinkClick r:id="rId3"/>
            </a:endParaRPr>
          </a:p>
        </p:txBody>
      </p:sp>
      <p:sp>
        <p:nvSpPr>
          <p:cNvPr id="8" name="Retângulo 6"/>
          <p:cNvSpPr>
            <a:spLocks noChangeArrowheads="1"/>
          </p:cNvSpPr>
          <p:nvPr/>
        </p:nvSpPr>
        <p:spPr bwMode="auto">
          <a:xfrm>
            <a:off x="2987824" y="4509120"/>
            <a:ext cx="30158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dirty="0">
                <a:hlinkClick r:id="rId5"/>
              </a:rPr>
              <a:t>http://www.theiirc.org</a:t>
            </a:r>
            <a:endParaRPr lang="pt-BR" sz="2400" dirty="0"/>
          </a:p>
        </p:txBody>
      </p:sp>
      <p:pic>
        <p:nvPicPr>
          <p:cNvPr id="1026" name="Picture 2" descr="C:\Users\elimeira\AppData\Local\Microsoft\Windows\Temporary Internet Files\Content.Outlook\KX3XZYOI\Faceboo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5301208"/>
            <a:ext cx="432048" cy="422254"/>
          </a:xfrm>
          <a:prstGeom prst="rect">
            <a:avLst/>
          </a:prstGeom>
          <a:noFill/>
        </p:spPr>
      </p:pic>
      <p:pic>
        <p:nvPicPr>
          <p:cNvPr id="1027" name="Picture 3" descr="C:\Users\elimeira\AppData\Local\Microsoft\Windows\Temporary Internet Files\Content.Outlook\KX3XZYOI\LinkedI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2289" y="5445224"/>
            <a:ext cx="1009791" cy="257211"/>
          </a:xfrm>
          <a:prstGeom prst="rect">
            <a:avLst/>
          </a:prstGeom>
          <a:noFill/>
        </p:spPr>
      </p:pic>
      <p:sp>
        <p:nvSpPr>
          <p:cNvPr id="11" name="Retângulo 6"/>
          <p:cNvSpPr>
            <a:spLocks noChangeArrowheads="1"/>
          </p:cNvSpPr>
          <p:nvPr/>
        </p:nvSpPr>
        <p:spPr bwMode="auto">
          <a:xfrm>
            <a:off x="5246804" y="5445224"/>
            <a:ext cx="37176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000" dirty="0" smtClean="0">
                <a:hlinkClick r:id="rId8"/>
              </a:rPr>
              <a:t>http://www.linkedin.com/groups?</a:t>
            </a:r>
            <a:r>
              <a:rPr lang="pt-BR" sz="1000" dirty="0" err="1" smtClean="0">
                <a:hlinkClick r:id="rId8"/>
              </a:rPr>
              <a:t>gid</a:t>
            </a:r>
            <a:r>
              <a:rPr lang="pt-BR" sz="1000" dirty="0" smtClean="0">
                <a:hlinkClick r:id="rId8"/>
              </a:rPr>
              <a:t>=5040219&amp;</a:t>
            </a:r>
            <a:r>
              <a:rPr lang="pt-BR" sz="1000" dirty="0" err="1" smtClean="0">
                <a:hlinkClick r:id="rId8"/>
              </a:rPr>
              <a:t>trk</a:t>
            </a:r>
            <a:r>
              <a:rPr lang="pt-BR" sz="1000" dirty="0" smtClean="0">
                <a:hlinkClick r:id="rId8"/>
              </a:rPr>
              <a:t>=</a:t>
            </a:r>
            <a:r>
              <a:rPr lang="pt-BR" sz="1000" dirty="0" err="1" smtClean="0">
                <a:hlinkClick r:id="rId8"/>
              </a:rPr>
              <a:t>myg_ugrp_ovr</a:t>
            </a:r>
            <a:endParaRPr lang="pt-BR" sz="1000" dirty="0" smtClean="0"/>
          </a:p>
          <a:p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188" y="2060575"/>
            <a:ext cx="8229600" cy="2592388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Anexo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(Figuras dos conceitos fundamentais do Framework do Relato Integrado)</a:t>
            </a:r>
            <a:endParaRPr lang="pt-BR" dirty="0"/>
          </a:p>
        </p:txBody>
      </p: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459788" y="6376988"/>
            <a:ext cx="57626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1E0047A-AE5D-4CC6-B5A9-BBF3FF123CAB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/>
          <p:cNvSpPr>
            <a:spLocks noChangeArrowheads="1"/>
          </p:cNvSpPr>
          <p:nvPr/>
        </p:nvSpPr>
        <p:spPr bwMode="auto">
          <a:xfrm>
            <a:off x="1259458" y="6269831"/>
            <a:ext cx="85691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i="1" dirty="0" err="1"/>
              <a:t>Fonte</a:t>
            </a:r>
            <a:r>
              <a:rPr lang="en-GB" sz="1100" i="1" dirty="0"/>
              <a:t>: </a:t>
            </a:r>
            <a:r>
              <a:rPr lang="en-GB" sz="1100" i="1" dirty="0" smtClean="0"/>
              <a:t>Framework</a:t>
            </a:r>
            <a:endParaRPr lang="en-GB" sz="1100" i="1" dirty="0"/>
          </a:p>
          <a:p>
            <a:r>
              <a:rPr lang="en-GB" sz="1100" i="1" dirty="0" smtClean="0"/>
              <a:t>Link: </a:t>
            </a:r>
            <a:r>
              <a:rPr lang="pt-BR" sz="1100" dirty="0" smtClean="0">
                <a:hlinkClick r:id="rId3"/>
              </a:rPr>
              <a:t>http://www.theiirc.org/wp-content/uploads/2013/06/Consultation-Draft-of-the-InternationalIRFramework-Portuguese.pdf</a:t>
            </a:r>
            <a:endParaRPr lang="pt-BR" sz="1100" dirty="0" smtClean="0"/>
          </a:p>
          <a:p>
            <a:endParaRPr lang="en-GB" sz="1200" i="1" dirty="0"/>
          </a:p>
        </p:txBody>
      </p:sp>
      <p:sp>
        <p:nvSpPr>
          <p:cNvPr id="7" name="Oval 18"/>
          <p:cNvSpPr/>
          <p:nvPr/>
        </p:nvSpPr>
        <p:spPr bwMode="auto">
          <a:xfrm>
            <a:off x="1403350" y="969045"/>
            <a:ext cx="7016750" cy="4881563"/>
          </a:xfrm>
          <a:prstGeom prst="ellipse">
            <a:avLst/>
          </a:prstGeom>
          <a:solidFill>
            <a:srgbClr val="58B6E7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8" name="Oval 19"/>
          <p:cNvSpPr/>
          <p:nvPr/>
        </p:nvSpPr>
        <p:spPr bwMode="auto">
          <a:xfrm>
            <a:off x="2270125" y="942058"/>
            <a:ext cx="5283200" cy="3675062"/>
          </a:xfrm>
          <a:prstGeom prst="ellips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9" name="Oval 20"/>
          <p:cNvSpPr/>
          <p:nvPr/>
        </p:nvSpPr>
        <p:spPr bwMode="auto">
          <a:xfrm>
            <a:off x="3348038" y="908720"/>
            <a:ext cx="3011487" cy="2016125"/>
          </a:xfrm>
          <a:prstGeom prst="ellipse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0" name="Straight Connector 21"/>
          <p:cNvCxnSpPr/>
          <p:nvPr/>
        </p:nvCxnSpPr>
        <p:spPr bwMode="auto">
          <a:xfrm flipH="1">
            <a:off x="3159125" y="2781623"/>
            <a:ext cx="903288" cy="138747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2"/>
          <p:cNvCxnSpPr/>
          <p:nvPr/>
        </p:nvCxnSpPr>
        <p:spPr bwMode="auto">
          <a:xfrm>
            <a:off x="5724128" y="2761605"/>
            <a:ext cx="864096" cy="14594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3"/>
          <p:cNvCxnSpPr>
            <a:stCxn id="9" idx="2"/>
            <a:endCxn id="9" idx="6"/>
          </p:cNvCxnSpPr>
          <p:nvPr/>
        </p:nvCxnSpPr>
        <p:spPr bwMode="auto">
          <a:xfrm>
            <a:off x="3348038" y="1916783"/>
            <a:ext cx="301148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xtBox 24"/>
          <p:cNvSpPr txBox="1">
            <a:spLocks noChangeArrowheads="1"/>
          </p:cNvSpPr>
          <p:nvPr/>
        </p:nvSpPr>
        <p:spPr bwMode="auto">
          <a:xfrm>
            <a:off x="3675063" y="1283370"/>
            <a:ext cx="247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Financeiro</a:t>
            </a:r>
          </a:p>
        </p:txBody>
      </p:sp>
      <p:sp>
        <p:nvSpPr>
          <p:cNvPr id="27658" name="TextBox 25"/>
          <p:cNvSpPr txBox="1">
            <a:spLocks noChangeArrowheads="1"/>
          </p:cNvSpPr>
          <p:nvPr/>
        </p:nvSpPr>
        <p:spPr bwMode="auto">
          <a:xfrm>
            <a:off x="3675063" y="2027908"/>
            <a:ext cx="247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Manufaturado</a:t>
            </a:r>
          </a:p>
        </p:txBody>
      </p:sp>
      <p:sp>
        <p:nvSpPr>
          <p:cNvPr id="27659" name="TextBox 26"/>
          <p:cNvSpPr txBox="1">
            <a:spLocks noChangeArrowheads="1"/>
          </p:cNvSpPr>
          <p:nvPr/>
        </p:nvSpPr>
        <p:spPr bwMode="auto">
          <a:xfrm>
            <a:off x="3675063" y="4913983"/>
            <a:ext cx="247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Natural </a:t>
            </a:r>
          </a:p>
        </p:txBody>
      </p:sp>
      <p:sp>
        <p:nvSpPr>
          <p:cNvPr id="27660" name="TextBox 27"/>
          <p:cNvSpPr txBox="1">
            <a:spLocks noChangeArrowheads="1"/>
          </p:cNvSpPr>
          <p:nvPr/>
        </p:nvSpPr>
        <p:spPr bwMode="auto">
          <a:xfrm>
            <a:off x="3611563" y="3318545"/>
            <a:ext cx="253523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Social e de Relacionamento</a:t>
            </a:r>
          </a:p>
        </p:txBody>
      </p:sp>
      <p:sp>
        <p:nvSpPr>
          <p:cNvPr id="27661" name="TextBox 28"/>
          <p:cNvSpPr txBox="1">
            <a:spLocks noChangeArrowheads="1"/>
          </p:cNvSpPr>
          <p:nvPr/>
        </p:nvSpPr>
        <p:spPr bwMode="auto">
          <a:xfrm>
            <a:off x="1808163" y="2600995"/>
            <a:ext cx="24733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>
                <a:solidFill>
                  <a:schemeClr val="bg1"/>
                </a:solidFill>
              </a:rPr>
              <a:t>Humano</a:t>
            </a:r>
          </a:p>
        </p:txBody>
      </p:sp>
      <p:sp>
        <p:nvSpPr>
          <p:cNvPr id="27662" name="TextBox 29"/>
          <p:cNvSpPr txBox="1">
            <a:spLocks noChangeArrowheads="1"/>
          </p:cNvSpPr>
          <p:nvPr/>
        </p:nvSpPr>
        <p:spPr bwMode="auto">
          <a:xfrm>
            <a:off x="5508625" y="2537495"/>
            <a:ext cx="24717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NL" sz="2400" dirty="0">
                <a:solidFill>
                  <a:schemeClr val="bg1"/>
                </a:solidFill>
              </a:rPr>
              <a:t>Intelectual</a:t>
            </a:r>
          </a:p>
        </p:txBody>
      </p:sp>
      <p:sp>
        <p:nvSpPr>
          <p:cNvPr id="27663" name="Título 1"/>
          <p:cNvSpPr>
            <a:spLocks noGrp="1"/>
          </p:cNvSpPr>
          <p:nvPr>
            <p:ph type="title"/>
          </p:nvPr>
        </p:nvSpPr>
        <p:spPr>
          <a:xfrm>
            <a:off x="820738" y="115888"/>
            <a:ext cx="8229600" cy="792162"/>
          </a:xfrm>
        </p:spPr>
        <p:txBody>
          <a:bodyPr/>
          <a:lstStyle/>
          <a:p>
            <a:pPr eaLnBrk="1" hangingPunct="1"/>
            <a:r>
              <a:rPr lang="pt-BR" smtClean="0"/>
              <a:t>Os Tipos de Capital</a:t>
            </a:r>
          </a:p>
        </p:txBody>
      </p: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459788" y="6376988"/>
            <a:ext cx="57626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B71F62D-C73A-49B5-BC83-77CF61A2E816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Os Tipos de Capital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58788" y="1671638"/>
            <a:ext cx="2613025" cy="3760787"/>
            <a:chOff x="229428" y="1671441"/>
            <a:chExt cx="2614380" cy="3760510"/>
          </a:xfrm>
        </p:grpSpPr>
        <p:pic>
          <p:nvPicPr>
            <p:cNvPr id="28682" name="Picture 2" descr="C:\Users\Juliet\Desktop\Graphics\shutterstock_7861354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490" y="1671441"/>
              <a:ext cx="2304256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83" name="TextBox 1"/>
            <p:cNvSpPr txBox="1">
              <a:spLocks noChangeArrowheads="1"/>
            </p:cNvSpPr>
            <p:nvPr/>
          </p:nvSpPr>
          <p:spPr bwMode="auto">
            <a:xfrm>
              <a:off x="229428" y="3677713"/>
              <a:ext cx="2614380" cy="175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b="1"/>
                <a:t>Financeiro:</a:t>
              </a:r>
            </a:p>
            <a:p>
              <a:pPr algn="ctr"/>
              <a:r>
                <a:rPr lang="en-GB" i="1"/>
                <a:t>Um conjunto de ativos disponíveis para uma organização utilizar na produção de bens ou na prestação de serviços</a:t>
              </a:r>
            </a:p>
          </p:txBody>
        </p: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3863975" y="1439863"/>
            <a:ext cx="2197100" cy="3992562"/>
            <a:chOff x="3635896" y="1439621"/>
            <a:chExt cx="2196561" cy="3992355"/>
          </a:xfrm>
        </p:grpSpPr>
        <p:sp>
          <p:nvSpPr>
            <p:cNvPr id="28680" name="TextBox 5"/>
            <p:cNvSpPr txBox="1">
              <a:spLocks noChangeArrowheads="1"/>
            </p:cNvSpPr>
            <p:nvPr/>
          </p:nvSpPr>
          <p:spPr bwMode="auto">
            <a:xfrm>
              <a:off x="3726792" y="3677713"/>
              <a:ext cx="2014768" cy="1754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b="1"/>
                <a:t>Manufaturado:</a:t>
              </a:r>
            </a:p>
            <a:p>
              <a:pPr algn="ctr"/>
              <a:r>
                <a:rPr lang="en-GB" i="1"/>
                <a:t>Bens produzidos para serem utilizados na produção de produtos e serviços</a:t>
              </a:r>
            </a:p>
          </p:txBody>
        </p:sp>
        <p:pic>
          <p:nvPicPr>
            <p:cNvPr id="28681" name="Picture 3" descr="C:\Users\Juliet\Downloads\shutterstock_6457607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1439621"/>
              <a:ext cx="2196561" cy="2134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6734175" y="1439863"/>
            <a:ext cx="2014538" cy="3714750"/>
            <a:chOff x="6505484" y="1439621"/>
            <a:chExt cx="2014768" cy="3715376"/>
          </a:xfrm>
        </p:grpSpPr>
        <p:pic>
          <p:nvPicPr>
            <p:cNvPr id="28678" name="Picture 4" descr="C:\Users\Juliet\Downloads\shutterstock_76746406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48264" y="1439621"/>
              <a:ext cx="1417241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679" name="TextBox 14"/>
            <p:cNvSpPr txBox="1">
              <a:spLocks noChangeArrowheads="1"/>
            </p:cNvSpPr>
            <p:nvPr/>
          </p:nvSpPr>
          <p:spPr bwMode="auto">
            <a:xfrm>
              <a:off x="6505484" y="3677713"/>
              <a:ext cx="2014768" cy="1477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b="1" dirty="0" err="1"/>
                <a:t>Intelectual</a:t>
              </a:r>
              <a:r>
                <a:rPr lang="en-GB" b="1" dirty="0"/>
                <a:t>: </a:t>
              </a:r>
            </a:p>
            <a:p>
              <a:pPr algn="ctr"/>
              <a:r>
                <a:rPr lang="en-GB" i="1" dirty="0"/>
                <a:t>Capital </a:t>
              </a:r>
              <a:r>
                <a:rPr lang="en-GB" i="1" dirty="0" err="1"/>
                <a:t>intangível</a:t>
              </a:r>
              <a:r>
                <a:rPr lang="en-GB" i="1" dirty="0"/>
                <a:t> </a:t>
              </a:r>
              <a:r>
                <a:rPr lang="en-GB" i="1" dirty="0" err="1"/>
                <a:t>organizacional</a:t>
              </a:r>
              <a:r>
                <a:rPr lang="en-GB" i="1" dirty="0"/>
                <a:t>, </a:t>
              </a:r>
              <a:r>
                <a:rPr lang="en-GB" i="1" dirty="0" err="1"/>
                <a:t>baseado</a:t>
              </a:r>
              <a:r>
                <a:rPr lang="en-GB" i="1" dirty="0"/>
                <a:t> no </a:t>
              </a:r>
              <a:r>
                <a:rPr lang="en-GB" i="1" dirty="0" err="1" smtClean="0"/>
                <a:t>conhecimento</a:t>
              </a:r>
              <a:endParaRPr lang="en-GB" i="1" dirty="0"/>
            </a:p>
          </p:txBody>
        </p:sp>
      </p:grpSp>
      <p:sp>
        <p:nvSpPr>
          <p:cNvPr id="2" name="Espaço Reservado para Número de Slide 4"/>
          <p:cNvSpPr txBox="1">
            <a:spLocks noGrp="1"/>
          </p:cNvSpPr>
          <p:nvPr/>
        </p:nvSpPr>
        <p:spPr>
          <a:xfrm>
            <a:off x="8459788" y="6376988"/>
            <a:ext cx="57626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DCC023F-4D8A-4407-929A-5D02730C55FF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259458" y="6269831"/>
            <a:ext cx="85691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i="1" dirty="0" err="1"/>
              <a:t>Fonte</a:t>
            </a:r>
            <a:r>
              <a:rPr lang="en-GB" sz="1100" i="1" dirty="0"/>
              <a:t>: </a:t>
            </a:r>
            <a:r>
              <a:rPr lang="en-GB" sz="1100" i="1" dirty="0" smtClean="0"/>
              <a:t>Framework</a:t>
            </a:r>
            <a:endParaRPr lang="en-GB" sz="1100" i="1" dirty="0"/>
          </a:p>
          <a:p>
            <a:r>
              <a:rPr lang="en-GB" sz="1100" i="1" dirty="0" smtClean="0"/>
              <a:t>Link: </a:t>
            </a:r>
            <a:r>
              <a:rPr lang="pt-BR" sz="1100" dirty="0" smtClean="0">
                <a:hlinkClick r:id="rId6"/>
              </a:rPr>
              <a:t>http://www.theiirc.org/wp-content/uploads/2013/06/Consultation-Draft-of-the-InternationalIRFramework-Portuguese.pdf</a:t>
            </a:r>
            <a:endParaRPr lang="pt-BR" sz="1100" dirty="0" smtClean="0"/>
          </a:p>
          <a:p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Os Tipos de Capital</a:t>
            </a:r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6515100" y="1385888"/>
            <a:ext cx="2460625" cy="5033962"/>
            <a:chOff x="6514450" y="1385096"/>
            <a:chExt cx="2460104" cy="5034018"/>
          </a:xfrm>
        </p:grpSpPr>
        <p:sp>
          <p:nvSpPr>
            <p:cNvPr id="29706" name="TextBox 4"/>
            <p:cNvSpPr txBox="1">
              <a:spLocks noChangeArrowheads="1"/>
            </p:cNvSpPr>
            <p:nvPr/>
          </p:nvSpPr>
          <p:spPr bwMode="auto">
            <a:xfrm>
              <a:off x="6515600" y="3556465"/>
              <a:ext cx="2376264" cy="2862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b="1"/>
                <a:t>Natural:</a:t>
              </a:r>
            </a:p>
            <a:p>
              <a:pPr algn="ctr"/>
              <a:r>
                <a:rPr lang="en-GB" i="1"/>
                <a:t>Todos estoques naturais renováveis e não-renováveis que provêm bens e serviços que mantêm a prosperidade da organização no passado, presente e futuro</a:t>
              </a:r>
            </a:p>
          </p:txBody>
        </p:sp>
        <p:pic>
          <p:nvPicPr>
            <p:cNvPr id="29707" name="Picture 2" descr="C:\Users\Juliet\Desktop\Graphics\shutterstock_1926871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14450" y="1385096"/>
              <a:ext cx="2460104" cy="163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9"/>
          <p:cNvGrpSpPr>
            <a:grpSpLocks/>
          </p:cNvGrpSpPr>
          <p:nvPr/>
        </p:nvGrpSpPr>
        <p:grpSpPr bwMode="auto">
          <a:xfrm>
            <a:off x="179388" y="1319213"/>
            <a:ext cx="2466975" cy="3990975"/>
            <a:chOff x="179511" y="1319631"/>
            <a:chExt cx="2467537" cy="3991241"/>
          </a:xfrm>
        </p:grpSpPr>
        <p:sp>
          <p:nvSpPr>
            <p:cNvPr id="29704" name="TextBox 7"/>
            <p:cNvSpPr txBox="1">
              <a:spLocks noChangeArrowheads="1"/>
            </p:cNvSpPr>
            <p:nvPr/>
          </p:nvSpPr>
          <p:spPr bwMode="auto">
            <a:xfrm>
              <a:off x="251520" y="3556465"/>
              <a:ext cx="2231520" cy="1754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b="1"/>
                <a:t>Humano:</a:t>
              </a:r>
            </a:p>
            <a:p>
              <a:pPr algn="ctr"/>
              <a:r>
                <a:rPr lang="en-GB" i="1"/>
                <a:t>Competências , capacidades, experiências e motivações pessoaia para inovar</a:t>
              </a:r>
            </a:p>
          </p:txBody>
        </p:sp>
        <p:pic>
          <p:nvPicPr>
            <p:cNvPr id="29705" name="Picture 3" descr="C:\Users\Juliet\Desktop\Graphics\shutterstock_117091264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9511" y="1319631"/>
              <a:ext cx="2467537" cy="163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10"/>
          <p:cNvGrpSpPr>
            <a:grpSpLocks/>
          </p:cNvGrpSpPr>
          <p:nvPr/>
        </p:nvGrpSpPr>
        <p:grpSpPr bwMode="auto">
          <a:xfrm>
            <a:off x="2916238" y="1385888"/>
            <a:ext cx="3455987" cy="4478337"/>
            <a:chOff x="2915816" y="1385096"/>
            <a:chExt cx="3456384" cy="4480392"/>
          </a:xfrm>
        </p:grpSpPr>
        <p:pic>
          <p:nvPicPr>
            <p:cNvPr id="29702" name="Picture 4" descr="C:\Users\Juliet\Downloads\shutterstock_77623663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21360" y="1385096"/>
              <a:ext cx="2604120" cy="1502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TextBox 16"/>
            <p:cNvSpPr txBox="1">
              <a:spLocks noChangeArrowheads="1"/>
            </p:cNvSpPr>
            <p:nvPr/>
          </p:nvSpPr>
          <p:spPr bwMode="auto">
            <a:xfrm>
              <a:off x="2915816" y="3556465"/>
              <a:ext cx="3456384" cy="2309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b="1"/>
                <a:t>Social e de Relacionamento:</a:t>
              </a:r>
            </a:p>
            <a:p>
              <a:pPr algn="ctr"/>
              <a:r>
                <a:rPr lang="en-GB" i="1"/>
                <a:t>As instituições e relações estabelecidas dentro e entre cada comunidade, grupo de stakeholders e outras redes, e a habilidade em compartilhar informações para melhorar o bem-estar coletivo e individual </a:t>
              </a:r>
            </a:p>
          </p:txBody>
        </p:sp>
      </p:grp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459788" y="6376988"/>
            <a:ext cx="576262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E5C304-5538-42FE-80FC-95B1D1D2BD7E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1259458" y="6269831"/>
            <a:ext cx="856912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100" i="1" dirty="0" err="1"/>
              <a:t>Fonte</a:t>
            </a:r>
            <a:r>
              <a:rPr lang="en-GB" sz="1100" i="1" dirty="0"/>
              <a:t>: </a:t>
            </a:r>
            <a:r>
              <a:rPr lang="en-GB" sz="1100" i="1" dirty="0" smtClean="0"/>
              <a:t>Framework</a:t>
            </a:r>
            <a:endParaRPr lang="en-GB" sz="1100" i="1" dirty="0"/>
          </a:p>
          <a:p>
            <a:r>
              <a:rPr lang="en-GB" sz="1100" i="1" dirty="0" smtClean="0"/>
              <a:t>Link: </a:t>
            </a:r>
            <a:r>
              <a:rPr lang="pt-BR" sz="1100" dirty="0" smtClean="0">
                <a:hlinkClick r:id="rId6"/>
              </a:rPr>
              <a:t>http://www.theiirc.org/wp-content/uploads/2013/06/Consultation-Draft-of-the-InternationalIRFramework-Portuguese.pdf</a:t>
            </a:r>
            <a:endParaRPr lang="pt-BR" sz="1100" dirty="0" smtClean="0"/>
          </a:p>
          <a:p>
            <a:endParaRPr lang="en-GB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 l="50000" b="2039"/>
          <a:stretch>
            <a:fillRect/>
          </a:stretch>
        </p:blipFill>
        <p:spPr bwMode="auto">
          <a:xfrm>
            <a:off x="0" y="0"/>
            <a:ext cx="1187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tângulo 1"/>
          <p:cNvSpPr>
            <a:spLocks noChangeArrowheads="1"/>
          </p:cNvSpPr>
          <p:nvPr/>
        </p:nvSpPr>
        <p:spPr bwMode="auto">
          <a:xfrm>
            <a:off x="35496" y="6237288"/>
            <a:ext cx="993092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300" dirty="0" smtClean="0">
                <a:solidFill>
                  <a:schemeClr val="bg1"/>
                </a:solidFill>
              </a:rPr>
              <a:t>Outubro/13</a:t>
            </a:r>
            <a:endParaRPr lang="pt-BR" sz="1300" dirty="0">
              <a:solidFill>
                <a:schemeClr val="bg1"/>
              </a:solidFill>
            </a:endParaRPr>
          </a:p>
        </p:txBody>
      </p: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737600" y="6376988"/>
            <a:ext cx="2984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9B9133A-6376-445F-A59E-DD0A31C0A643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90558"/>
            <a:ext cx="4206605" cy="327688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851920" y="537321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2086D6"/>
                </a:solidFill>
              </a:rPr>
              <a:t>RELATO INTEGRADO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99" y="5364653"/>
            <a:ext cx="525369" cy="379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0738" y="188913"/>
            <a:ext cx="82296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err="1" smtClean="0"/>
              <a:t>International</a:t>
            </a:r>
            <a:r>
              <a:rPr lang="pt-BR" dirty="0" smtClean="0"/>
              <a:t> </a:t>
            </a:r>
            <a:r>
              <a:rPr lang="pt-BR" dirty="0" err="1" smtClean="0"/>
              <a:t>Integrated</a:t>
            </a:r>
            <a:r>
              <a:rPr lang="pt-BR" dirty="0" smtClean="0"/>
              <a:t> </a:t>
            </a:r>
            <a:r>
              <a:rPr lang="pt-BR" dirty="0" err="1" smtClean="0"/>
              <a:t>Reporting</a:t>
            </a:r>
            <a:r>
              <a:rPr lang="pt-BR" dirty="0" smtClean="0"/>
              <a:t> </a:t>
            </a:r>
            <a:r>
              <a:rPr lang="pt-BR" dirty="0" err="1" smtClean="0"/>
              <a:t>Council</a:t>
            </a:r>
            <a:r>
              <a:rPr lang="pt-BR" dirty="0" smtClean="0"/>
              <a:t> - IIRC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310087"/>
          </a:xfrm>
        </p:spPr>
        <p:txBody>
          <a:bodyPr rtlCol="0">
            <a:noAutofit/>
          </a:bodyPr>
          <a:lstStyle/>
          <a:p>
            <a:pPr eaLnBrk="1" fontAlgn="auto" hangingPunct="1">
              <a:defRPr/>
            </a:pPr>
            <a:r>
              <a:rPr lang="pt-BR" sz="2700" dirty="0" smtClean="0"/>
              <a:t>Em 2010, foi criada uma plataforma que </a:t>
            </a:r>
            <a:r>
              <a:rPr lang="pt-BR" sz="2700" dirty="0"/>
              <a:t>promove </a:t>
            </a:r>
            <a:r>
              <a:rPr lang="pt-BR" sz="2700" dirty="0" smtClean="0"/>
              <a:t>a </a:t>
            </a:r>
            <a:r>
              <a:rPr lang="pt-BR" sz="2700" dirty="0"/>
              <a:t>criação do conceito de </a:t>
            </a:r>
            <a:r>
              <a:rPr lang="pt-BR" sz="2700" dirty="0" smtClean="0"/>
              <a:t>relatos </a:t>
            </a:r>
            <a:r>
              <a:rPr lang="pt-BR" sz="2700" dirty="0"/>
              <a:t>integrados de forma mais </a:t>
            </a:r>
            <a:r>
              <a:rPr lang="pt-BR" sz="2700" dirty="0" smtClean="0"/>
              <a:t>abrangente (IIRC). </a:t>
            </a:r>
          </a:p>
          <a:p>
            <a:pPr eaLnBrk="1" fontAlgn="auto" hangingPunct="1">
              <a:defRPr/>
            </a:pPr>
            <a:r>
              <a:rPr lang="pt-BR" sz="2700" dirty="0" smtClean="0"/>
              <a:t>A </a:t>
            </a:r>
            <a:r>
              <a:rPr lang="pt-BR" sz="2700" dirty="0"/>
              <a:t>ideia é construir um </a:t>
            </a:r>
            <a:r>
              <a:rPr lang="pt-BR" sz="2700" dirty="0" smtClean="0"/>
              <a:t>modelo de preparação, baseado em processos de controle e gestão, além de divulgação </a:t>
            </a:r>
            <a:r>
              <a:rPr lang="pt-BR" sz="2700" dirty="0"/>
              <a:t>de informações </a:t>
            </a:r>
            <a:r>
              <a:rPr lang="pt-BR" sz="2700" dirty="0" smtClean="0"/>
              <a:t>que </a:t>
            </a:r>
            <a:r>
              <a:rPr lang="pt-BR" sz="2700" dirty="0"/>
              <a:t>comunica como o valor é criado e será preservado ao longo do tempo. </a:t>
            </a:r>
            <a:endParaRPr lang="pt-BR" sz="2700" dirty="0" smtClean="0"/>
          </a:p>
          <a:p>
            <a:pPr eaLnBrk="1" fontAlgn="auto" hangingPunct="1">
              <a:defRPr/>
            </a:pPr>
            <a:r>
              <a:rPr lang="pt-BR" sz="2700" dirty="0" smtClean="0"/>
              <a:t>Esse modelo </a:t>
            </a:r>
            <a:r>
              <a:rPr lang="pt-BR" sz="2700" dirty="0"/>
              <a:t>representa uma evolução </a:t>
            </a:r>
            <a:r>
              <a:rPr lang="pt-BR" sz="2700" dirty="0" smtClean="0"/>
              <a:t>nos processos de gestão organizacional e </a:t>
            </a:r>
            <a:r>
              <a:rPr lang="pt-BR" sz="2700" dirty="0"/>
              <a:t>comunicação </a:t>
            </a:r>
            <a:r>
              <a:rPr lang="pt-BR" sz="2700" dirty="0" smtClean="0"/>
              <a:t>corporativa.</a:t>
            </a:r>
            <a:endParaRPr lang="pt-BR" sz="2700" dirty="0"/>
          </a:p>
        </p:txBody>
      </p: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737600" y="6376988"/>
            <a:ext cx="2984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06B6CB-554A-4475-84E0-D4969DFB7492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ítulo 1"/>
          <p:cNvSpPr>
            <a:spLocks noGrp="1"/>
          </p:cNvSpPr>
          <p:nvPr>
            <p:ph type="title"/>
          </p:nvPr>
        </p:nvSpPr>
        <p:spPr>
          <a:xfrm>
            <a:off x="755650" y="44450"/>
            <a:ext cx="7567613" cy="792163"/>
          </a:xfrm>
        </p:spPr>
        <p:txBody>
          <a:bodyPr/>
          <a:lstStyle/>
          <a:p>
            <a:pPr eaLnBrk="1" hangingPunct="1"/>
            <a:r>
              <a:rPr lang="pt-BR" dirty="0" smtClean="0"/>
              <a:t>Comissão Brasileira</a:t>
            </a: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08720"/>
            <a:ext cx="8686800" cy="4525963"/>
          </a:xfrm>
        </p:spPr>
        <p:txBody>
          <a:bodyPr/>
          <a:lstStyle/>
          <a:p>
            <a:pPr eaLnBrk="1" hangingPunct="1"/>
            <a:r>
              <a:rPr lang="pt-BR" sz="2300" dirty="0" smtClean="0"/>
              <a:t>Objetivo: </a:t>
            </a:r>
            <a:r>
              <a:rPr lang="pt-BR" sz="2400" dirty="0" smtClean="0"/>
              <a:t>manter o mercado brasileiro informado a respeito desta futura autorregulação a fim de evitar surpresas/rejeições quando de sua implementação, engajando empresas brasileiras no projeto do Relato Integrado. </a:t>
            </a:r>
            <a:r>
              <a:rPr lang="pt-BR" sz="2300" dirty="0" smtClean="0"/>
              <a:t> </a:t>
            </a:r>
          </a:p>
          <a:p>
            <a:pPr eaLnBrk="1" hangingPunct="1"/>
            <a:r>
              <a:rPr lang="pt-BR" sz="2300" dirty="0" smtClean="0"/>
              <a:t>+ de 200 participantes que representam + de 90 organizações</a:t>
            </a:r>
          </a:p>
          <a:p>
            <a:pPr eaLnBrk="1" hangingPunct="1"/>
            <a:r>
              <a:rPr lang="pt-BR" sz="2300" dirty="0" smtClean="0"/>
              <a:t>5 Grupos de trabalho</a:t>
            </a:r>
          </a:p>
          <a:p>
            <a:pPr lvl="1" eaLnBrk="1" hangingPunct="1"/>
            <a:r>
              <a:rPr lang="pt-BR" sz="2300" dirty="0" smtClean="0"/>
              <a:t>GT 1: Posicionamento brasileiro na audiência mundial</a:t>
            </a:r>
          </a:p>
          <a:p>
            <a:pPr lvl="1" eaLnBrk="1" hangingPunct="1"/>
            <a:r>
              <a:rPr lang="pt-BR" sz="2300" dirty="0" smtClean="0"/>
              <a:t>GT 2: Comunicação com Públicos Estratégicos</a:t>
            </a:r>
          </a:p>
          <a:p>
            <a:pPr lvl="1" eaLnBrk="1" hangingPunct="1"/>
            <a:r>
              <a:rPr lang="pt-BR" sz="2300" dirty="0" smtClean="0"/>
              <a:t>GT 3: Empresas Pioneiras</a:t>
            </a:r>
          </a:p>
          <a:p>
            <a:pPr lvl="1" eaLnBrk="1" hangingPunct="1"/>
            <a:r>
              <a:rPr lang="pt-BR" sz="2300" dirty="0" smtClean="0"/>
              <a:t>GT 4: Relacionamento com Investidores</a:t>
            </a:r>
          </a:p>
          <a:p>
            <a:pPr lvl="1" eaLnBrk="1" hangingPunct="1"/>
            <a:r>
              <a:rPr lang="pt-BR" sz="2300" dirty="0" smtClean="0"/>
              <a:t>GT 5: Road Show</a:t>
            </a:r>
          </a:p>
        </p:txBody>
      </p:sp>
      <p:pic>
        <p:nvPicPr>
          <p:cNvPr id="17412" name="Picture 2" descr="http://www.infoescola.com/wp-content/uploads/2011/02/bandeira-do-brasi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8350" y="288925"/>
            <a:ext cx="500063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737600" y="6376988"/>
            <a:ext cx="2984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ED5DC6-8196-4EEE-A63E-DA781A356705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467544" y="2420888"/>
            <a:ext cx="8568952" cy="3743898"/>
          </a:xfrm>
          <a:prstGeom prst="roundRect">
            <a:avLst>
              <a:gd name="adj" fmla="val 653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047924"/>
              </p:ext>
            </p:extLst>
          </p:nvPr>
        </p:nvGraphicFramePr>
        <p:xfrm>
          <a:off x="453411" y="2420889"/>
          <a:ext cx="8439069" cy="34745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3023"/>
                <a:gridCol w="2813023"/>
                <a:gridCol w="2813023"/>
              </a:tblGrid>
              <a:tr h="347621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58B6E7"/>
                          </a:solidFill>
                        </a:rPr>
                        <a:t>Conceitos</a:t>
                      </a:r>
                      <a:r>
                        <a:rPr lang="pt-BR" b="1" baseline="0" dirty="0" smtClean="0">
                          <a:solidFill>
                            <a:srgbClr val="58B6E7"/>
                          </a:solidFill>
                        </a:rPr>
                        <a:t> fundamentais</a:t>
                      </a:r>
                      <a:endParaRPr lang="pt-BR" b="1" dirty="0">
                        <a:solidFill>
                          <a:srgbClr val="58B6E7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58B6E7"/>
                          </a:solidFill>
                        </a:rPr>
                        <a:t>Princípios de orientação</a:t>
                      </a:r>
                      <a:endParaRPr lang="pt-BR" b="1" dirty="0">
                        <a:solidFill>
                          <a:srgbClr val="58B6E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58B6E7"/>
                          </a:solidFill>
                        </a:rPr>
                        <a:t>Elementos do conteúdo</a:t>
                      </a:r>
                      <a:endParaRPr lang="pt-BR" b="1" dirty="0">
                        <a:solidFill>
                          <a:srgbClr val="58B6E7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08763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Capitais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Modelo de negócios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Criação de valor</a:t>
                      </a:r>
                      <a:endParaRPr lang="pt-BR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dirty="0" smtClean="0"/>
                        <a:t>Foco Estratégico</a:t>
                      </a:r>
                      <a:r>
                        <a:rPr lang="pt-BR" sz="1500" baseline="0" dirty="0" smtClean="0"/>
                        <a:t> e o</a:t>
                      </a:r>
                      <a:r>
                        <a:rPr lang="pt-BR" sz="1500" dirty="0" smtClean="0"/>
                        <a:t>rientação</a:t>
                      </a:r>
                      <a:r>
                        <a:rPr lang="pt-BR" sz="1500" baseline="0" dirty="0" smtClean="0"/>
                        <a:t> futura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baseline="0" dirty="0" smtClean="0"/>
                        <a:t>Conectividade de informações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baseline="0" dirty="0" smtClean="0"/>
                        <a:t>Comunicação com públicos estratégicos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baseline="0" dirty="0" smtClean="0"/>
                        <a:t>Materialidade e concisão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baseline="0" dirty="0" smtClean="0"/>
                        <a:t>Confiabilidade e completude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baseline="0" dirty="0" smtClean="0"/>
                        <a:t>Consistência e comparabilidade</a:t>
                      </a:r>
                      <a:endParaRPr lang="pt-BR" sz="1500" dirty="0"/>
                    </a:p>
                  </a:txBody>
                  <a:tcPr>
                    <a:lnL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Visão geral da organização em ambiente externo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Governança 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Oportunidades e riscos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Estratégia e alocação de recursos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Modelo de negócios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Desempenho</a:t>
                      </a:r>
                    </a:p>
                    <a:p>
                      <a:pPr marL="285750" indent="-285750" algn="l" defTabSz="914400" rtl="0" eaLnBrk="1" latinLnBrk="0" hangingPunct="1">
                        <a:spcBef>
                          <a:spcPts val="0"/>
                        </a:spcBef>
                        <a:spcAft>
                          <a:spcPts val="600"/>
                        </a:spcAft>
                        <a:buClr>
                          <a:srgbClr val="58B6E7"/>
                        </a:buClr>
                        <a:buFont typeface="Calibri" pitchFamily="34" charset="0"/>
                        <a:buChar char="&gt;"/>
                      </a:pPr>
                      <a:r>
                        <a:rPr lang="pt-BR" sz="15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Panorama futuro</a:t>
                      </a:r>
                      <a:endParaRPr lang="pt-BR" sz="15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8B6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43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764704"/>
            <a:ext cx="8686800" cy="4525963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/>
              <a:t>Processo de gestão e controle que resulta numa comunicação integrada e periódica a respeito da criação de valor ao longo do tempo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pt-BR" sz="1600" dirty="0" smtClean="0"/>
              <a:t>Comunicação concisa e abrangente da estratégia, governança, desempenho e perspectivas que levam à criação de valor das empresas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600" dirty="0" smtClean="0"/>
              <a:t>Compõem o framework (proposta mundial):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pt-BR" sz="2000" dirty="0" smtClean="0"/>
          </a:p>
        </p:txBody>
      </p:sp>
      <p:sp>
        <p:nvSpPr>
          <p:cNvPr id="18440" name="Título 1"/>
          <p:cNvSpPr>
            <a:spLocks noGrp="1"/>
          </p:cNvSpPr>
          <p:nvPr>
            <p:ph type="title"/>
          </p:nvPr>
        </p:nvSpPr>
        <p:spPr>
          <a:xfrm>
            <a:off x="820738" y="44624"/>
            <a:ext cx="8229600" cy="792162"/>
          </a:xfrm>
        </p:spPr>
        <p:txBody>
          <a:bodyPr/>
          <a:lstStyle/>
          <a:p>
            <a:pPr eaLnBrk="1" hangingPunct="1"/>
            <a:r>
              <a:rPr lang="pt-BR" dirty="0" smtClean="0"/>
              <a:t>O que é Relato Integrado?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11560" y="5589240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58B6E7"/>
                </a:solidFill>
              </a:rPr>
              <a:t>Novidades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419872" y="5589240"/>
            <a:ext cx="2232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srgbClr val="58B6E7"/>
                </a:solidFill>
              </a:rPr>
              <a:t>Caminhos (genéricos)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6228026" y="5589240"/>
            <a:ext cx="29159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58B6E7"/>
                </a:solidFill>
              </a:rPr>
              <a:t>Itens relevantes (de acordo com cada empresa)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 smtClean="0"/>
              <a:t>Por que o Relato Integrado?</a:t>
            </a:r>
          </a:p>
        </p:txBody>
      </p: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737600" y="6376988"/>
            <a:ext cx="2984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5C0DA2E1-A207-4A22-A818-33B6F8DFCE1B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07293"/>
            <a:ext cx="8820472" cy="4525963"/>
          </a:xfrm>
        </p:spPr>
        <p:txBody>
          <a:bodyPr/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2500" b="1" dirty="0" smtClean="0"/>
              <a:t>Integração, consolidação e comunicação das informações das empresas visando mais consistência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170707"/>
            <a:ext cx="8459787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425"/>
            <a:ext cx="8579296" cy="1717551"/>
          </a:xfrm>
        </p:spPr>
        <p:txBody>
          <a:bodyPr/>
          <a:lstStyle/>
          <a:p>
            <a:r>
              <a:rPr lang="pt-BR" sz="2400" dirty="0" smtClean="0"/>
              <a:t>NÃO SE TRATA DE MAIS UM relatório corporativo, mas de continuar com os mesmos relatórios já existentes hoje, porém integrados na harmonia das mensagens e com um olhar mais profundo sobre criação de valor. Ontem, hoje e amanhã.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D43038-5A7B-4E78-AC77-090F63FB0A2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820738" y="44624"/>
            <a:ext cx="8229600" cy="792162"/>
          </a:xfrm>
        </p:spPr>
        <p:txBody>
          <a:bodyPr/>
          <a:lstStyle/>
          <a:p>
            <a:pPr eaLnBrk="1" hangingPunct="1"/>
            <a:r>
              <a:rPr lang="pt-BR" dirty="0" smtClean="0"/>
              <a:t>O que </a:t>
            </a:r>
            <a:r>
              <a:rPr lang="pt-BR" u="sng" dirty="0" smtClean="0"/>
              <a:t>NÃO é</a:t>
            </a:r>
            <a:r>
              <a:rPr lang="pt-BR" dirty="0" smtClean="0"/>
              <a:t> Relato Integrado?</a:t>
            </a:r>
          </a:p>
        </p:txBody>
      </p:sp>
      <p:pic>
        <p:nvPicPr>
          <p:cNvPr id="1027" name="Picture 3" descr="C:\Users\dvivan\Desktop\pape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906414"/>
            <a:ext cx="3456384" cy="2042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87095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Principais Marcos da Criação da Estrutura de Trabalho do Relato Integrado</a:t>
            </a:r>
            <a:endParaRPr lang="pt-BR" dirty="0"/>
          </a:p>
        </p:txBody>
      </p: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737600" y="6376988"/>
            <a:ext cx="2984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619589B-BB42-4B1F-9D54-AAF461DD2808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84963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732240" y="3914006"/>
            <a:ext cx="14401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0C4A8B"/>
                </a:solidFill>
                <a:latin typeface="Arial" pitchFamily="34" charset="0"/>
                <a:cs typeface="Arial" pitchFamily="34" charset="0"/>
              </a:rPr>
              <a:t>Dez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264275" y="6283325"/>
            <a:ext cx="2133600" cy="365125"/>
          </a:xfrm>
        </p:spPr>
        <p:txBody>
          <a:bodyPr/>
          <a:lstStyle/>
          <a:p>
            <a:pPr>
              <a:defRPr/>
            </a:pPr>
            <a:fld id="{E156D78E-441A-42F3-86C7-1321DA13E79A}" type="slidenum">
              <a:rPr lang="pt-BR"/>
              <a:pPr>
                <a:defRPr/>
              </a:pPr>
              <a:t>9</a:t>
            </a:fld>
            <a:endParaRPr lang="pt-BR"/>
          </a:p>
        </p:txBody>
      </p:sp>
      <p:pic>
        <p:nvPicPr>
          <p:cNvPr id="22530" name="Picture 2" descr="C:\Users\Juliet\Downloads\shutterstock_111069833.jpg"/>
          <p:cNvPicPr>
            <a:picLocks noChangeAspect="1" noChangeArrowheads="1"/>
          </p:cNvPicPr>
          <p:nvPr/>
        </p:nvPicPr>
        <p:blipFill>
          <a:blip r:embed="rId3" cstate="print"/>
          <a:srcRect l="1183" t="18636" r="4271" b="14690"/>
          <a:stretch>
            <a:fillRect/>
          </a:stretch>
        </p:blipFill>
        <p:spPr bwMode="auto">
          <a:xfrm>
            <a:off x="395288" y="866775"/>
            <a:ext cx="8313737" cy="357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 cstate="print"/>
          <a:srcRect t="3085" b="3085"/>
          <a:stretch>
            <a:fillRect/>
          </a:stretch>
        </p:blipFill>
        <p:spPr bwMode="auto">
          <a:xfrm>
            <a:off x="4802188" y="4508500"/>
            <a:ext cx="385286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844" t="2058" r="1199" b="2875"/>
          <a:stretch>
            <a:fillRect/>
          </a:stretch>
        </p:blipFill>
        <p:spPr bwMode="auto">
          <a:xfrm>
            <a:off x="1131888" y="3357563"/>
            <a:ext cx="2341562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55650" y="4821238"/>
            <a:ext cx="30940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rPr>
              <a:t>REDE 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C00000"/>
                </a:solidFill>
                <a:latin typeface="+mj-lt"/>
                <a:ea typeface="Verdana" pitchFamily="34" charset="0"/>
                <a:cs typeface="Verdana" pitchFamily="34" charset="0"/>
              </a:rPr>
              <a:t>EMPRESAS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87900" y="4957763"/>
            <a:ext cx="4175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00B0F0"/>
                </a:solidFill>
                <a:latin typeface="+mj-lt"/>
                <a:ea typeface="Verdana" pitchFamily="34" charset="0"/>
                <a:cs typeface="Verdana" pitchFamily="34" charset="0"/>
              </a:rPr>
              <a:t>REDE DE INVESTIDORES</a:t>
            </a:r>
          </a:p>
        </p:txBody>
      </p:sp>
      <p:sp>
        <p:nvSpPr>
          <p:cNvPr id="9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1196975"/>
            <a:ext cx="8229600" cy="18954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defRPr/>
            </a:pPr>
            <a:r>
              <a:rPr lang="pt-BR" dirty="0" smtClean="0"/>
              <a:t>Rede de empresas: 99</a:t>
            </a:r>
          </a:p>
          <a:p>
            <a:pPr eaLnBrk="1" fontAlgn="auto" hangingPunct="1">
              <a:defRPr/>
            </a:pPr>
            <a:r>
              <a:rPr lang="pt-BR" dirty="0" smtClean="0"/>
              <a:t>Rede de investidores: 36</a:t>
            </a:r>
          </a:p>
          <a:p>
            <a:pPr eaLnBrk="1" fontAlgn="auto" hangingPunct="1">
              <a:defRPr/>
            </a:pPr>
            <a:r>
              <a:rPr lang="pt-BR" dirty="0" smtClean="0"/>
              <a:t>Países representados: 25</a:t>
            </a:r>
          </a:p>
          <a:p>
            <a:pPr eaLnBrk="1" fontAlgn="auto" hangingPunct="1">
              <a:defRPr/>
            </a:pPr>
            <a:endParaRPr lang="pt-BR" dirty="0" smtClean="0"/>
          </a:p>
          <a:p>
            <a:pPr eaLnBrk="1" fontAlgn="auto" hangingPunct="1">
              <a:defRPr/>
            </a:pPr>
            <a:endParaRPr lang="pt-BR" dirty="0"/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820738" y="115888"/>
            <a:ext cx="8229600" cy="7921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O Programa Piloto do Relato Integrado</a:t>
            </a:r>
            <a:endParaRPr lang="pt-BR" dirty="0"/>
          </a:p>
        </p:txBody>
      </p:sp>
      <p:sp>
        <p:nvSpPr>
          <p:cNvPr id="5" name="Espaço Reservado para Número de Slide 4"/>
          <p:cNvSpPr txBox="1">
            <a:spLocks noGrp="1"/>
          </p:cNvSpPr>
          <p:nvPr/>
        </p:nvSpPr>
        <p:spPr>
          <a:xfrm>
            <a:off x="8737600" y="6376988"/>
            <a:ext cx="29845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BB209D6-9F47-44BC-A565-0F6F15C68E88}" type="slidenum">
              <a:rPr lang="pt-BR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pt-BR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rgbClr val="2086D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1895</TotalTime>
  <Words>744</Words>
  <Application>Microsoft Office PowerPoint</Application>
  <PresentationFormat>Apresentação na tela (4:3)</PresentationFormat>
  <Paragraphs>220</Paragraphs>
  <Slides>16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17" baseType="lpstr">
      <vt:lpstr>Tema do Office</vt:lpstr>
      <vt:lpstr>Apresentação do PowerPoint</vt:lpstr>
      <vt:lpstr>Apresentação do PowerPoint</vt:lpstr>
      <vt:lpstr>International Integrated Reporting Council - IIRC</vt:lpstr>
      <vt:lpstr>Comissão Brasileira</vt:lpstr>
      <vt:lpstr>O que é Relato Integrado?</vt:lpstr>
      <vt:lpstr>Por que o Relato Integrado?</vt:lpstr>
      <vt:lpstr>O que NÃO é Relato Integrado?</vt:lpstr>
      <vt:lpstr>Principais Marcos da Criação da Estrutura de Trabalho do Relato Integrado</vt:lpstr>
      <vt:lpstr>O Programa Piloto do Relato Integrado</vt:lpstr>
      <vt:lpstr>Empresas</vt:lpstr>
      <vt:lpstr>Rede de Investidores</vt:lpstr>
      <vt:lpstr>Participe!</vt:lpstr>
      <vt:lpstr>Anexo   (Figuras dos conceitos fundamentais do Framework do Relato Integrado)</vt:lpstr>
      <vt:lpstr>Os Tipos de Capital</vt:lpstr>
      <vt:lpstr>Os Tipos de Capital</vt:lpstr>
      <vt:lpstr>Os Tipos de Capital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Rodrigo Alves</dc:creator>
  <cp:lastModifiedBy>Eduardo O. Limeira</cp:lastModifiedBy>
  <cp:revision>229</cp:revision>
  <dcterms:created xsi:type="dcterms:W3CDTF">2013-05-21T14:18:31Z</dcterms:created>
  <dcterms:modified xsi:type="dcterms:W3CDTF">2013-10-10T04:21:04Z</dcterms:modified>
</cp:coreProperties>
</file>